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0E075FE-364F-4FFB-AC8C-C05B0C27EB03}" type="datetimeFigureOut">
              <a:rPr lang="pl-PL" smtClean="0"/>
              <a:pPr/>
              <a:t>2022-02-03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9FC427-5867-4C67-A4D5-1A1189A746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Gotowość szkolna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Dojrzałość szkolna w zakresie emocjonalno-społecznym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Dziecko dojrzałe emocjonalno-społecznie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jest w znacznym stopniu samodzielne i aktywne, potrafi wykonywać czynności samoobsługowe;</a:t>
            </a:r>
          </a:p>
          <a:p>
            <a:r>
              <a:rPr lang="pl-PL" dirty="0" smtClean="0"/>
              <a:t>jest ciekawe świata; </a:t>
            </a:r>
          </a:p>
          <a:p>
            <a:r>
              <a:rPr lang="pl-PL" dirty="0" smtClean="0"/>
              <a:t>łatwo i chętnie nawiązuje kontakty z rówieśnikami i nauczycielami; </a:t>
            </a:r>
          </a:p>
          <a:p>
            <a:r>
              <a:rPr lang="pl-PL" dirty="0" smtClean="0"/>
              <a:t>posiada umiejętność współdziałania i współpracy w grupie, cieszy się z osiągnięć całej grupy;</a:t>
            </a:r>
          </a:p>
          <a:p>
            <a:r>
              <a:rPr lang="pl-PL" dirty="0" smtClean="0"/>
              <a:t>potrafi podporządkować się niezbędnym normom i zasadom; </a:t>
            </a:r>
          </a:p>
          <a:p>
            <a:r>
              <a:rPr lang="pl-PL" dirty="0" smtClean="0"/>
              <a:t>jest odpowiedzialne za podjęte zadania, np. rolę dyżurnego; </a:t>
            </a:r>
            <a:endParaRPr lang="pl-PL" dirty="0"/>
          </a:p>
          <a:p>
            <a:r>
              <a:rPr lang="pl-PL" dirty="0" smtClean="0"/>
              <a:t>rozpoczętą pracę stara się doprowadzić do końca;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GOTOWOŚĆ SZKOLNA </a:t>
            </a:r>
          </a:p>
          <a:p>
            <a:pPr algn="ctr">
              <a:buNone/>
            </a:pPr>
            <a:r>
              <a:rPr lang="pl-PL" dirty="0" smtClean="0"/>
              <a:t> oznacza osiągnięcie przez dziecko takiego stopnia rozwoju fizycznego, intelektualnego   i społeczno-emocjonalnego, który pozwoli mu sprostać obowiązkom szkolnym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Gotowość szkolna zależy od: </a:t>
            </a:r>
          </a:p>
          <a:p>
            <a:r>
              <a:rPr lang="pl-PL" dirty="0" smtClean="0"/>
              <a:t>czynników biologicznych-stan zdrowia, poziom rozwoju dziecka, w tym dojrzałości układu nerwowego; </a:t>
            </a:r>
            <a:endParaRPr lang="pl-PL" dirty="0"/>
          </a:p>
          <a:p>
            <a:r>
              <a:rPr lang="pl-PL" dirty="0" smtClean="0"/>
              <a:t>Podejmowanej przez dziecko aktywności własnej, w tym osobistych doświadczeń zbieranych od najwcześniejszych okresów życia; </a:t>
            </a:r>
            <a:endParaRPr lang="pl-PL" dirty="0"/>
          </a:p>
          <a:p>
            <a:r>
              <a:rPr lang="pl-PL" dirty="0" smtClean="0"/>
              <a:t>czynników społecznych - rodzina, przedszkole, inne instytucje.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Obszary gotowości szkolnej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ROZWÓJ FIZYCZNY </a:t>
            </a:r>
          </a:p>
          <a:p>
            <a:r>
              <a:rPr lang="pl-PL" dirty="0" smtClean="0"/>
              <a:t>ROZWÓJ </a:t>
            </a:r>
            <a:r>
              <a:rPr lang="pl-PL" dirty="0" smtClean="0"/>
              <a:t>POZNAWCZY</a:t>
            </a:r>
            <a:r>
              <a:rPr lang="pl-PL" dirty="0" smtClean="0"/>
              <a:t> </a:t>
            </a:r>
            <a:endParaRPr lang="pl-PL" dirty="0" smtClean="0"/>
          </a:p>
          <a:p>
            <a:r>
              <a:rPr lang="pl-PL" dirty="0" smtClean="0"/>
              <a:t>ROZWÓJ EMOCJONALNO-SPOŁECZNY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Rozwój ruchowy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pl-PL" dirty="0" smtClean="0"/>
              <a:t>Motoryka duża:</a:t>
            </a:r>
          </a:p>
          <a:p>
            <a:pPr marL="514350" indent="-514350"/>
            <a:r>
              <a:rPr lang="pl-PL" dirty="0" smtClean="0"/>
              <a:t>duża aktywność fizyczna; </a:t>
            </a:r>
          </a:p>
          <a:p>
            <a:pPr marL="514350" indent="-514350"/>
            <a:r>
              <a:rPr lang="pl-PL" dirty="0" smtClean="0"/>
              <a:t>Prawidłowa koordynacja ruchów; </a:t>
            </a:r>
            <a:endParaRPr lang="pl-PL" dirty="0"/>
          </a:p>
          <a:p>
            <a:pPr marL="514350" indent="-514350"/>
            <a:r>
              <a:rPr lang="pl-PL" dirty="0" smtClean="0"/>
              <a:t>równowaga ciała podczas chodzenia, wchodzenia, schodzenia, skakania, wspinania ; </a:t>
            </a:r>
            <a:endParaRPr lang="pl-PL" dirty="0"/>
          </a:p>
          <a:p>
            <a:pPr marL="514350" indent="-514350"/>
            <a:r>
              <a:rPr lang="pl-PL" dirty="0" smtClean="0"/>
              <a:t>proste ćwiczenia gimnastyczne; </a:t>
            </a:r>
            <a:endParaRPr lang="pl-PL" dirty="0"/>
          </a:p>
          <a:p>
            <a:pPr marL="514350" indent="-514350"/>
            <a:r>
              <a:rPr lang="pl-PL" dirty="0" smtClean="0"/>
              <a:t>Orientacja w schemacie własnego ciała, wskazywanie jego prawej i lewej strony.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b) Motoryka mała:</a:t>
            </a:r>
          </a:p>
          <a:p>
            <a:r>
              <a:rPr lang="pl-PL" dirty="0" smtClean="0"/>
              <a:t>dobre umiejętności w zakresie samoobsługi – ubieranie się, mycie, zapinanie guzików, wiązanie sznurowadeł, posługiwanie się sztućcami;</a:t>
            </a:r>
          </a:p>
          <a:p>
            <a:r>
              <a:rPr lang="pl-PL" dirty="0" smtClean="0"/>
              <a:t>odpowiedni poziom rysowania, pisania drobnych elementów w linijkach; </a:t>
            </a:r>
          </a:p>
          <a:p>
            <a:r>
              <a:rPr lang="pl-PL" dirty="0" smtClean="0"/>
              <a:t>rysuje samodzielnie szlaczki litero podobne; </a:t>
            </a:r>
          </a:p>
          <a:p>
            <a:r>
              <a:rPr lang="pl-PL" dirty="0" smtClean="0"/>
              <a:t>tnie nożyczkami po linii prostej i falistej; </a:t>
            </a:r>
          </a:p>
          <a:p>
            <a:r>
              <a:rPr lang="pl-PL" dirty="0" smtClean="0"/>
              <a:t>poprawnie trzyma ołówek, lepi z plasteliny, rysuje; </a:t>
            </a:r>
            <a:endParaRPr lang="pl-PL" dirty="0"/>
          </a:p>
          <a:p>
            <a:r>
              <a:rPr lang="pl-PL" dirty="0" smtClean="0"/>
              <a:t>wykonuje skoordynowane i płynne ruchy; </a:t>
            </a:r>
          </a:p>
          <a:p>
            <a:r>
              <a:rPr lang="pl-PL" dirty="0" smtClean="0"/>
              <a:t>Jest odporne na zmęczenie.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a) W zakresie pamięci dziecko: </a:t>
            </a:r>
          </a:p>
          <a:p>
            <a:r>
              <a:rPr lang="pl-PL" dirty="0" smtClean="0"/>
              <a:t>steruje procesem zapamiętywania (w sposób świadomy i celowy zapamiętuje materiał)</a:t>
            </a:r>
          </a:p>
          <a:p>
            <a:r>
              <a:rPr lang="pl-PL" dirty="0" smtClean="0"/>
              <a:t>chętnie się uczy, zdobywa wiadomości i umiejętności; </a:t>
            </a:r>
          </a:p>
          <a:p>
            <a:r>
              <a:rPr lang="pl-PL" dirty="0" smtClean="0"/>
              <a:t>uczy się metoda prób i błędów, samodzielnego dochodzenia do rozwiązania drogą poszukiwań i doświadczeń; </a:t>
            </a:r>
          </a:p>
          <a:p>
            <a:r>
              <a:rPr lang="pl-PL" dirty="0" smtClean="0"/>
              <a:t>uczy się świadomie odtwarzać prezentowany materiał;</a:t>
            </a:r>
          </a:p>
          <a:p>
            <a:r>
              <a:rPr lang="pl-PL" dirty="0" smtClean="0"/>
              <a:t>ma większą pojemność pamięci.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Percepcja wzrokowo-przestrzenna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pl-PL" dirty="0" smtClean="0"/>
              <a:t>W zakresie percepcji wzrokowej dziecko:</a:t>
            </a:r>
          </a:p>
          <a:p>
            <a:pPr marL="514350" indent="-514350"/>
            <a:r>
              <a:rPr lang="pl-PL" dirty="0" smtClean="0"/>
              <a:t>dokonuje analizy i syntezy znaków graficznych na tyle, by różnicować elementy liter;</a:t>
            </a:r>
          </a:p>
          <a:p>
            <a:pPr marL="514350" indent="-514350"/>
            <a:r>
              <a:rPr lang="pl-PL" dirty="0" smtClean="0"/>
              <a:t>różnicuje zależność między elementami; </a:t>
            </a:r>
            <a:endParaRPr lang="pl-PL" dirty="0"/>
          </a:p>
          <a:p>
            <a:pPr marL="514350" indent="-514350"/>
            <a:r>
              <a:rPr lang="pl-PL" dirty="0" smtClean="0"/>
              <a:t>odbiera, widzi, organizuje i rozumie otaczającą rzeczywistość.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pl-PL" dirty="0" smtClean="0"/>
              <a:t>W zakresie percepcji słuchowej dziecko:</a:t>
            </a:r>
          </a:p>
          <a:p>
            <a:pPr marL="514350" indent="-514350"/>
            <a:r>
              <a:rPr lang="pl-PL" dirty="0" smtClean="0"/>
              <a:t>wyodrębnia zdania z kontekstu mowy;  dzieli zdania na długie i krótkie; </a:t>
            </a:r>
          </a:p>
          <a:p>
            <a:pPr marL="514350" indent="-514350"/>
            <a:r>
              <a:rPr lang="pl-PL" dirty="0" smtClean="0"/>
              <a:t>liczy wyrazy w zdaniu; </a:t>
            </a:r>
          </a:p>
          <a:p>
            <a:pPr marL="514350" indent="-514350"/>
            <a:r>
              <a:rPr lang="pl-PL" dirty="0" smtClean="0"/>
              <a:t>dzieli na sylaby; </a:t>
            </a:r>
          </a:p>
          <a:p>
            <a:pPr marL="514350" indent="-514350"/>
            <a:r>
              <a:rPr lang="pl-PL" dirty="0" smtClean="0"/>
              <a:t>dokonuje syntezy sylab </a:t>
            </a:r>
            <a:endParaRPr lang="pl-PL" dirty="0"/>
          </a:p>
          <a:p>
            <a:pPr marL="514350" indent="-514350"/>
            <a:r>
              <a:rPr lang="pl-PL" dirty="0" smtClean="0"/>
              <a:t>odróżnia słuchowo wszystkie głoski; </a:t>
            </a:r>
          </a:p>
          <a:p>
            <a:pPr marL="514350" indent="-514350"/>
            <a:r>
              <a:rPr lang="pl-PL" dirty="0" smtClean="0"/>
              <a:t>dokonuje analizy słuchowej wyrazów; </a:t>
            </a:r>
          </a:p>
          <a:p>
            <a:pPr marL="514350" indent="-514350"/>
            <a:r>
              <a:rPr lang="pl-PL" dirty="0" smtClean="0"/>
              <a:t>dokonuje syntezy słuchowej wyrazów; </a:t>
            </a:r>
            <a:endParaRPr lang="pl-PL" dirty="0"/>
          </a:p>
          <a:p>
            <a:pPr marL="514350" indent="-514350"/>
            <a:r>
              <a:rPr lang="pl-PL" dirty="0" smtClean="0"/>
              <a:t>słuchowo różnicuje rymy i rytm mowy; </a:t>
            </a:r>
            <a:endParaRPr lang="pl-PL" dirty="0"/>
          </a:p>
          <a:p>
            <a:pPr marL="514350" indent="-514350"/>
            <a:r>
              <a:rPr lang="pl-PL" dirty="0" smtClean="0"/>
              <a:t>uważnie słucha przez dłuższa chwilę opowiadania, bajki, wiersza;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</TotalTime>
  <Words>428</Words>
  <Application>Microsoft Office PowerPoint</Application>
  <PresentationFormat>Pokaz na ekranie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Moduł</vt:lpstr>
      <vt:lpstr>Gotowość szkolna</vt:lpstr>
      <vt:lpstr>Slajd 2</vt:lpstr>
      <vt:lpstr>Slajd 3</vt:lpstr>
      <vt:lpstr>Obszary gotowości szkolnej</vt:lpstr>
      <vt:lpstr>Rozwój ruchowy</vt:lpstr>
      <vt:lpstr>Slajd 6</vt:lpstr>
      <vt:lpstr>Pamięć</vt:lpstr>
      <vt:lpstr>Percepcja wzrokowo-przestrzenna</vt:lpstr>
      <vt:lpstr>Slajd 9</vt:lpstr>
      <vt:lpstr>Dojrzałość szkolna w zakresie emocjonalno-społecznym</vt:lpstr>
      <vt:lpstr>Dziecko dojrzałe emocjonalno-społecznie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Gotowość szkolna</dc:title>
  <dc:creator>Mateusz</dc:creator>
  <cp:lastModifiedBy>Mateusz</cp:lastModifiedBy>
  <cp:revision>5</cp:revision>
  <dcterms:created xsi:type="dcterms:W3CDTF">2018-04-18T13:04:41Z</dcterms:created>
  <dcterms:modified xsi:type="dcterms:W3CDTF">2022-02-03T07:49:47Z</dcterms:modified>
</cp:coreProperties>
</file>